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7" r:id="rId4"/>
    <p:sldId id="346" r:id="rId5"/>
    <p:sldId id="348" r:id="rId6"/>
    <p:sldId id="350" r:id="rId7"/>
    <p:sldId id="347" r:id="rId8"/>
    <p:sldId id="349" r:id="rId9"/>
    <p:sldId id="344" r:id="rId10"/>
    <p:sldId id="35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1AB7ADA-2B9E-4BCF-91CB-7865DAFA6CCC}"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1AB7ADA-2B9E-4BCF-91CB-7865DAFA6CCC}"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B7ADA-2B9E-4BCF-91CB-7865DAFA6CCC}" type="datetimeFigureOut">
              <a:rPr lang="en-US" smtClean="0"/>
              <a:pPr/>
              <a:t>7/23/2021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1AB7ADA-2B9E-4BCF-91CB-7865DAFA6CCC}"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1AB7ADA-2B9E-4BCF-91CB-7865DAFA6CCC}" type="datetimeFigureOut">
              <a:rPr lang="en-US" smtClean="0"/>
              <a:pPr/>
              <a:t>7/23/2021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AB7ADA-2B9E-4BCF-91CB-7865DAFA6CCC}" type="datetimeFigureOut">
              <a:rPr lang="en-US" smtClean="0"/>
              <a:pPr/>
              <a:t>7/23/2021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AB7ADA-2B9E-4BCF-91CB-7865DAFA6CCC}" type="datetimeFigureOut">
              <a:rPr lang="en-US" smtClean="0"/>
              <a:pPr/>
              <a:t>7/23/2021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B7ADA-2B9E-4BCF-91CB-7865DAFA6CCC}" type="datetimeFigureOut">
              <a:rPr lang="en-US" smtClean="0"/>
              <a:pPr/>
              <a:t>7/23/2021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8D56D6-9350-4D8C-AB61-EB1689042F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AB7ADA-2B9E-4BCF-91CB-7865DAFA6CCC}" type="datetimeFigureOut">
              <a:rPr lang="en-US" smtClean="0"/>
              <a:pPr/>
              <a:t>7/23/2021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D56D6-9350-4D8C-AB61-EB1689042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06CF0E-0D4A-4C91-ACE8-77FB6C2D2B6D}"/>
              </a:ext>
            </a:extLst>
          </p:cNvPr>
          <p:cNvPicPr>
            <a:picLocks noChangeAspect="1"/>
          </p:cNvPicPr>
          <p:nvPr/>
        </p:nvPicPr>
        <p:blipFill rotWithShape="1">
          <a:blip r:embed="rId2">
            <a:extLst>
              <a:ext uri="{28A0092B-C50C-407E-A947-70E740481C1C}">
                <a14:useLocalDpi xmlns:a14="http://schemas.microsoft.com/office/drawing/2010/main" val="0"/>
              </a:ext>
            </a:extLst>
          </a:blip>
          <a:srcRect l="21483" b="10983"/>
          <a:stretch/>
        </p:blipFill>
        <p:spPr>
          <a:xfrm>
            <a:off x="0" y="4354"/>
            <a:ext cx="9144000" cy="6863950"/>
          </a:xfrm>
          <a:prstGeom prst="rect">
            <a:avLst/>
          </a:prstGeom>
        </p:spPr>
      </p:pic>
      <p:sp>
        <p:nvSpPr>
          <p:cNvPr id="3" name="Subtitle 2"/>
          <p:cNvSpPr>
            <a:spLocks noGrp="1"/>
          </p:cNvSpPr>
          <p:nvPr>
            <p:ph type="subTitle" idx="1"/>
          </p:nvPr>
        </p:nvSpPr>
        <p:spPr>
          <a:xfrm>
            <a:off x="2971800" y="3058821"/>
            <a:ext cx="3810000" cy="755015"/>
          </a:xfrm>
        </p:spPr>
        <p:txBody>
          <a:bodyPr/>
          <a:lstStyle/>
          <a:p>
            <a:r>
              <a:rPr lang="en-US" b="1" dirty="0">
                <a:solidFill>
                  <a:schemeClr val="tx1"/>
                </a:solidFill>
              </a:rPr>
              <a:t>Matthew 7:24-27</a:t>
            </a:r>
          </a:p>
        </p:txBody>
      </p:sp>
      <p:sp>
        <p:nvSpPr>
          <p:cNvPr id="2" name="Title 1"/>
          <p:cNvSpPr>
            <a:spLocks noGrp="1"/>
          </p:cNvSpPr>
          <p:nvPr>
            <p:ph type="ctrTitle"/>
          </p:nvPr>
        </p:nvSpPr>
        <p:spPr>
          <a:xfrm>
            <a:off x="1981200" y="2057400"/>
            <a:ext cx="5791200" cy="914400"/>
          </a:xfrm>
        </p:spPr>
        <p:txBody>
          <a:bodyPr/>
          <a:lstStyle/>
          <a:p>
            <a:r>
              <a:rPr lang="en-US" b="1" dirty="0"/>
              <a:t>The Two Foundations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06CF0E-0D4A-4C91-ACE8-77FB6C2D2B6D}"/>
              </a:ext>
            </a:extLst>
          </p:cNvPr>
          <p:cNvPicPr>
            <a:picLocks noChangeAspect="1"/>
          </p:cNvPicPr>
          <p:nvPr/>
        </p:nvPicPr>
        <p:blipFill rotWithShape="1">
          <a:blip r:embed="rId2">
            <a:extLst>
              <a:ext uri="{28A0092B-C50C-407E-A947-70E740481C1C}">
                <a14:useLocalDpi xmlns:a14="http://schemas.microsoft.com/office/drawing/2010/main" val="0"/>
              </a:ext>
            </a:extLst>
          </a:blip>
          <a:srcRect l="21483" b="10983"/>
          <a:stretch/>
        </p:blipFill>
        <p:spPr>
          <a:xfrm>
            <a:off x="0" y="4354"/>
            <a:ext cx="9144000" cy="6863950"/>
          </a:xfrm>
          <a:prstGeom prst="rect">
            <a:avLst/>
          </a:prstGeom>
        </p:spPr>
      </p:pic>
      <p:sp>
        <p:nvSpPr>
          <p:cNvPr id="3" name="Subtitle 2"/>
          <p:cNvSpPr>
            <a:spLocks noGrp="1"/>
          </p:cNvSpPr>
          <p:nvPr>
            <p:ph type="subTitle" idx="1"/>
          </p:nvPr>
        </p:nvSpPr>
        <p:spPr>
          <a:xfrm>
            <a:off x="2971800" y="3058821"/>
            <a:ext cx="3810000" cy="755015"/>
          </a:xfrm>
        </p:spPr>
        <p:txBody>
          <a:bodyPr/>
          <a:lstStyle/>
          <a:p>
            <a:r>
              <a:rPr lang="en-US" b="1" dirty="0">
                <a:solidFill>
                  <a:schemeClr val="tx1"/>
                </a:solidFill>
              </a:rPr>
              <a:t>Matthew 7:24-27</a:t>
            </a:r>
          </a:p>
        </p:txBody>
      </p:sp>
      <p:sp>
        <p:nvSpPr>
          <p:cNvPr id="2" name="Title 1"/>
          <p:cNvSpPr>
            <a:spLocks noGrp="1"/>
          </p:cNvSpPr>
          <p:nvPr>
            <p:ph type="ctrTitle"/>
          </p:nvPr>
        </p:nvSpPr>
        <p:spPr>
          <a:xfrm>
            <a:off x="1981200" y="2057400"/>
            <a:ext cx="5791200" cy="914400"/>
          </a:xfrm>
        </p:spPr>
        <p:txBody>
          <a:bodyPr/>
          <a:lstStyle/>
          <a:p>
            <a:r>
              <a:rPr lang="en-US" b="1" dirty="0"/>
              <a:t>The Two Foundations</a:t>
            </a:r>
          </a:p>
        </p:txBody>
      </p:sp>
      <p:sp>
        <p:nvSpPr>
          <p:cNvPr id="5" name="Title 1">
            <a:extLst>
              <a:ext uri="{FF2B5EF4-FFF2-40B4-BE49-F238E27FC236}">
                <a16:creationId xmlns:a16="http://schemas.microsoft.com/office/drawing/2014/main" id="{1E680E9B-D066-49EF-8262-E7871C66A721}"/>
              </a:ext>
            </a:extLst>
          </p:cNvPr>
          <p:cNvSpPr txBox="1">
            <a:spLocks/>
          </p:cNvSpPr>
          <p:nvPr/>
        </p:nvSpPr>
        <p:spPr>
          <a:xfrm>
            <a:off x="1981200" y="3850828"/>
            <a:ext cx="5791200" cy="648206"/>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All other ground is sinking sand</a:t>
            </a:r>
          </a:p>
        </p:txBody>
      </p:sp>
    </p:spTree>
    <p:extLst>
      <p:ext uri="{BB962C8B-B14F-4D97-AF65-F5344CB8AC3E}">
        <p14:creationId xmlns:p14="http://schemas.microsoft.com/office/powerpoint/2010/main" val="135112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Matthew 7:24-27</a:t>
            </a:r>
            <a:endParaRPr lang="en-US" dirty="0">
              <a:solidFill>
                <a:schemeClr val="bg1">
                  <a:lumMod val="95000"/>
                </a:schemeClr>
              </a:solidFill>
              <a:effectLst/>
            </a:endParaRPr>
          </a:p>
        </p:txBody>
      </p:sp>
      <p:sp>
        <p:nvSpPr>
          <p:cNvPr id="3" name="Content Placeholder 2"/>
          <p:cNvSpPr>
            <a:spLocks noGrp="1"/>
          </p:cNvSpPr>
          <p:nvPr>
            <p:ph idx="1"/>
          </p:nvPr>
        </p:nvSpPr>
        <p:spPr>
          <a:xfrm>
            <a:off x="457200" y="1417638"/>
            <a:ext cx="8229600" cy="4830762"/>
          </a:xfrm>
        </p:spPr>
        <p:txBody>
          <a:bodyPr>
            <a:noAutofit/>
          </a:bodyPr>
          <a:lstStyle/>
          <a:p>
            <a:pPr marL="0" indent="0" algn="just">
              <a:spcBef>
                <a:spcPts val="0"/>
              </a:spcBef>
              <a:buNone/>
            </a:pP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“Therefore everyone who hears these words of Mine and acts on them, may be compared to a wise man who built his house on the rock. </a:t>
            </a:r>
            <a:r>
              <a:rPr lang="en-US" sz="28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25 </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the rain fell, and the floods came, and the winds blew and slammed against that house; and </a:t>
            </a:r>
            <a:r>
              <a:rPr lang="en-US" sz="28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yet</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it did not fall, for it had  been founded on the rock. </a:t>
            </a:r>
            <a:r>
              <a:rPr lang="en-US" sz="28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26 </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Everyone who hears these words of Mine and does not act on them, will be like a foolish man who built his house on the sand. </a:t>
            </a:r>
            <a:r>
              <a:rPr lang="en-US" sz="28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27 </a:t>
            </a:r>
            <a:r>
              <a:rPr lang="en-US" sz="28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rain fell, and the floods came, and the winds blew and  slammed against that house; and it fell—and great was its fall.”</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marR="0" indent="0" algn="just">
              <a:spcBef>
                <a:spcPts val="0"/>
              </a:spcBef>
              <a:spcAft>
                <a:spcPts val="0"/>
              </a:spcAft>
              <a:buNone/>
            </a:pPr>
            <a:r>
              <a:rPr lang="en-US" sz="3600" dirty="0">
                <a:solidFill>
                  <a:schemeClr val="bg1"/>
                </a:solidFill>
              </a:rPr>
              <a:t>I. The two ways to respond (7:24a, 26a)</a:t>
            </a:r>
            <a:endParaRPr lang="en-US" sz="3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indent="0" algn="just">
              <a:spcBef>
                <a:spcPts val="0"/>
              </a:spcBef>
              <a:spcAft>
                <a:spcPts val="0"/>
              </a:spcAft>
              <a:buNone/>
            </a:pP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24 </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“Therefore everyone who hears these words of Mine and acts on them; </a:t>
            </a: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26</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Everyone who hears these words of Mine and does not act on them”</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800" dirty="0">
                <a:solidFill>
                  <a:schemeClr val="bg1"/>
                </a:solidFill>
                <a:latin typeface="Calibri" panose="020F0502020204030204" pitchFamily="34" charset="0"/>
              </a:rPr>
              <a:t>A. Hear and act (24a)</a:t>
            </a:r>
          </a:p>
          <a:p>
            <a:pPr marL="0" indent="0" algn="just">
              <a:buNone/>
            </a:pPr>
            <a:r>
              <a:rPr lang="en-US" sz="2800" dirty="0">
                <a:solidFill>
                  <a:schemeClr val="bg1"/>
                </a:solidFill>
                <a:latin typeface="Calibri" panose="020F0502020204030204" pitchFamily="34" charset="0"/>
              </a:rPr>
              <a:t>B. Hear and not act (26a)</a:t>
            </a:r>
          </a:p>
          <a:p>
            <a:pPr marL="0" indent="0" algn="just">
              <a:buNone/>
            </a:pPr>
            <a:endParaRPr lang="en-US" sz="1400" dirty="0">
              <a:solidFill>
                <a:schemeClr val="bg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marR="0" indent="0" algn="just">
              <a:spcBef>
                <a:spcPts val="0"/>
              </a:spcBef>
              <a:spcAft>
                <a:spcPts val="0"/>
              </a:spcAft>
              <a:buNone/>
            </a:pPr>
            <a:r>
              <a:rPr lang="en-US" sz="3600" dirty="0">
                <a:solidFill>
                  <a:schemeClr val="bg1"/>
                </a:solidFill>
              </a:rPr>
              <a:t>II. The two men (7:24b, 26b)</a:t>
            </a:r>
          </a:p>
          <a:p>
            <a:pPr marL="0" marR="0" indent="0" algn="just">
              <a:spcBef>
                <a:spcPts val="0"/>
              </a:spcBef>
              <a:spcAft>
                <a:spcPts val="0"/>
              </a:spcAft>
              <a:buNone/>
            </a:pP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24</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“May be compared to a wise man; </a:t>
            </a: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26</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will be like a foolish man”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800" dirty="0">
                <a:solidFill>
                  <a:schemeClr val="bg1"/>
                </a:solidFill>
                <a:latin typeface="Calibri" panose="020F0502020204030204" pitchFamily="34" charset="0"/>
              </a:rPr>
              <a:t>A. The wise man (24b)</a:t>
            </a:r>
          </a:p>
          <a:p>
            <a:pPr marL="400050" lvl="1" indent="0" algn="just">
              <a:buNone/>
            </a:pPr>
            <a:r>
              <a:rPr lang="en-US" sz="2000" dirty="0">
                <a:solidFill>
                  <a:schemeClr val="bg1"/>
                </a:solidFill>
                <a:latin typeface="Calibri" panose="020F0502020204030204" pitchFamily="34" charset="0"/>
              </a:rPr>
              <a:t>1. Long-suffering</a:t>
            </a:r>
          </a:p>
          <a:p>
            <a:pPr marL="400050" lvl="1" indent="0" algn="just">
              <a:buNone/>
            </a:pPr>
            <a:r>
              <a:rPr lang="en-US" sz="2000" dirty="0">
                <a:solidFill>
                  <a:schemeClr val="bg1"/>
                </a:solidFill>
                <a:latin typeface="Calibri" panose="020F0502020204030204" pitchFamily="34" charset="0"/>
              </a:rPr>
              <a:t>2. Listens to instruction</a:t>
            </a:r>
          </a:p>
          <a:p>
            <a:pPr marL="400050" lvl="1" indent="0" algn="just">
              <a:buNone/>
            </a:pPr>
            <a:r>
              <a:rPr lang="en-US" sz="2000" dirty="0">
                <a:solidFill>
                  <a:schemeClr val="bg1"/>
                </a:solidFill>
                <a:latin typeface="Calibri" panose="020F0502020204030204" pitchFamily="34" charset="0"/>
              </a:rPr>
              <a:t>3. Learner of history</a:t>
            </a:r>
          </a:p>
          <a:p>
            <a:pPr marL="400050" lvl="1" indent="0" algn="just">
              <a:buNone/>
            </a:pPr>
            <a:r>
              <a:rPr lang="en-US" sz="2000" dirty="0">
                <a:solidFill>
                  <a:schemeClr val="bg1"/>
                </a:solidFill>
                <a:latin typeface="Calibri" panose="020F0502020204030204" pitchFamily="34" charset="0"/>
              </a:rPr>
              <a:t>4. Looks into future ramifications</a:t>
            </a:r>
          </a:p>
          <a:p>
            <a:pPr marL="0" indent="0" algn="just">
              <a:buNone/>
            </a:pP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071974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marR="0" indent="0" algn="just">
              <a:spcBef>
                <a:spcPts val="0"/>
              </a:spcBef>
              <a:spcAft>
                <a:spcPts val="0"/>
              </a:spcAft>
              <a:buNone/>
            </a:pPr>
            <a:r>
              <a:rPr lang="en-US" sz="3600" dirty="0">
                <a:solidFill>
                  <a:schemeClr val="bg1"/>
                </a:solidFill>
              </a:rPr>
              <a:t>II. The two men (7:24b, 26b)</a:t>
            </a:r>
          </a:p>
          <a:p>
            <a:pPr marL="0" marR="0" indent="0" algn="just">
              <a:spcBef>
                <a:spcPts val="0"/>
              </a:spcBef>
              <a:spcAft>
                <a:spcPts val="0"/>
              </a:spcAft>
              <a:buNone/>
            </a:pP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24</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“May be compared to a wise man; </a:t>
            </a:r>
            <a:r>
              <a:rPr lang="en-US" sz="1600"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26</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will be like a foolish man”</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800" dirty="0">
                <a:solidFill>
                  <a:schemeClr val="bg1"/>
                </a:solidFill>
                <a:latin typeface="Calibri" panose="020F0502020204030204" pitchFamily="34" charset="0"/>
              </a:rPr>
              <a:t>A. The wise man (24b)</a:t>
            </a:r>
          </a:p>
          <a:p>
            <a:pPr marL="0" indent="0" algn="just">
              <a:buNone/>
            </a:pPr>
            <a:r>
              <a:rPr lang="en-US" sz="2800" dirty="0">
                <a:solidFill>
                  <a:schemeClr val="bg1"/>
                </a:solidFill>
                <a:latin typeface="Calibri" panose="020F0502020204030204" pitchFamily="34" charset="0"/>
              </a:rPr>
              <a:t>B. The foolish man (26b)</a:t>
            </a:r>
          </a:p>
          <a:p>
            <a:pPr marL="400050" lvl="1" indent="0" algn="just">
              <a:buNone/>
            </a:pPr>
            <a:r>
              <a:rPr lang="en-US" sz="2000" dirty="0">
                <a:solidFill>
                  <a:schemeClr val="bg1"/>
                </a:solidFill>
                <a:latin typeface="Calibri" panose="020F0502020204030204" pitchFamily="34" charset="0"/>
              </a:rPr>
              <a:t>1. In a hurry</a:t>
            </a:r>
          </a:p>
          <a:p>
            <a:pPr marL="400050" lvl="1" indent="0" algn="just">
              <a:buNone/>
            </a:pPr>
            <a:r>
              <a:rPr lang="en-US" sz="2000" dirty="0">
                <a:solidFill>
                  <a:schemeClr val="bg1"/>
                </a:solidFill>
                <a:latin typeface="Calibri" panose="020F0502020204030204" pitchFamily="34" charset="0"/>
              </a:rPr>
              <a:t>2. Ignores instruction</a:t>
            </a:r>
          </a:p>
          <a:p>
            <a:pPr marL="400050" lvl="1" indent="0" algn="just">
              <a:buNone/>
            </a:pPr>
            <a:r>
              <a:rPr lang="en-US" sz="2000" dirty="0">
                <a:solidFill>
                  <a:schemeClr val="bg1"/>
                </a:solidFill>
                <a:latin typeface="Calibri" panose="020F0502020204030204" pitchFamily="34" charset="0"/>
              </a:rPr>
              <a:t>3. Ignorant of history</a:t>
            </a:r>
          </a:p>
          <a:p>
            <a:pPr marL="400050" lvl="1" indent="0" algn="just">
              <a:buNone/>
            </a:pPr>
            <a:r>
              <a:rPr lang="en-US" sz="2000" dirty="0">
                <a:solidFill>
                  <a:schemeClr val="bg1"/>
                </a:solidFill>
                <a:latin typeface="Calibri" panose="020F0502020204030204" pitchFamily="34" charset="0"/>
              </a:rPr>
              <a:t>4. In the present</a:t>
            </a:r>
          </a:p>
        </p:txBody>
      </p:sp>
    </p:spTree>
    <p:extLst>
      <p:ext uri="{BB962C8B-B14F-4D97-AF65-F5344CB8AC3E}">
        <p14:creationId xmlns:p14="http://schemas.microsoft.com/office/powerpoint/2010/main" val="367425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lumMod val="95000"/>
                  </a:schemeClr>
                </a:solidFill>
              </a:rPr>
              <a:t>Matthew 7:21-23</a:t>
            </a:r>
            <a:endParaRPr lang="en-US" dirty="0">
              <a:solidFill>
                <a:schemeClr val="bg1">
                  <a:lumMod val="95000"/>
                </a:schemeClr>
              </a:solidFill>
              <a:effectLst/>
            </a:endParaRPr>
          </a:p>
        </p:txBody>
      </p:sp>
      <p:sp>
        <p:nvSpPr>
          <p:cNvPr id="3" name="Content Placeholder 2"/>
          <p:cNvSpPr>
            <a:spLocks noGrp="1"/>
          </p:cNvSpPr>
          <p:nvPr>
            <p:ph idx="1"/>
          </p:nvPr>
        </p:nvSpPr>
        <p:spPr>
          <a:xfrm>
            <a:off x="457200" y="1417638"/>
            <a:ext cx="8229600" cy="4830762"/>
          </a:xfrm>
        </p:spPr>
        <p:txBody>
          <a:bodyPr>
            <a:noAutofit/>
          </a:bodyPr>
          <a:lstStyle/>
          <a:p>
            <a:pPr marL="0" marR="0" indent="0" algn="just">
              <a:spcBef>
                <a:spcPts val="0"/>
              </a:spcBef>
              <a:spcAft>
                <a:spcPts val="0"/>
              </a:spcAft>
              <a:buNone/>
            </a:pPr>
            <a:r>
              <a:rPr lang="en-US"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21 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“Not everyone who says to Me, ‘Lord, Lord,’ will enter the kingdom of heaven, but he who does the will of My Father who is in heaven </a:t>
            </a:r>
            <a:r>
              <a:rPr lang="en-US"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will enter</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22 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Many will say to Me on that day, ‘Lord, Lord, did we not prophesy in Your name, and in Your name cast out demons, and in Your name perform many miracles?’ </a:t>
            </a:r>
            <a:r>
              <a:rPr lang="en-US"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23 </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then I will declare to them, ‘I never knew you; </a:t>
            </a:r>
            <a:r>
              <a:rPr lang="en-US" cap="small"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depart from Me, you who practice lawlessness</a:t>
            </a:r>
            <a:r>
              <a:rPr lang="en-US"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t>
            </a:r>
            <a:endParaRPr lang="en-US"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590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marR="0" indent="0" algn="just">
              <a:spcBef>
                <a:spcPts val="0"/>
              </a:spcBef>
              <a:spcAft>
                <a:spcPts val="0"/>
              </a:spcAft>
              <a:buNone/>
            </a:pPr>
            <a:r>
              <a:rPr lang="en-US" sz="3600" dirty="0">
                <a:solidFill>
                  <a:schemeClr val="bg1"/>
                </a:solidFill>
              </a:rPr>
              <a:t>III. The two houses (7:24c, 26c)</a:t>
            </a:r>
          </a:p>
          <a:p>
            <a:pPr marL="0" indent="0" algn="just">
              <a:buNone/>
            </a:pPr>
            <a:r>
              <a:rPr lang="en-US" sz="1600" baseline="30000" dirty="0">
                <a:solidFill>
                  <a:schemeClr val="bg1"/>
                </a:solidFill>
                <a:effectLst/>
                <a:latin typeface="Calibri" panose="020F0502020204030204" pitchFamily="34" charset="0"/>
                <a:ea typeface="Calibri" panose="020F0502020204030204" pitchFamily="34" charset="0"/>
              </a:rPr>
              <a:t>24</a:t>
            </a:r>
            <a:r>
              <a:rPr lang="en-US" sz="1600" dirty="0">
                <a:solidFill>
                  <a:schemeClr val="bg1"/>
                </a:solidFill>
                <a:effectLst/>
                <a:latin typeface="Calibri" panose="020F0502020204030204" pitchFamily="34" charset="0"/>
                <a:ea typeface="Calibri" panose="020F0502020204030204" pitchFamily="34" charset="0"/>
              </a:rPr>
              <a:t> “Built his house on the rock; </a:t>
            </a:r>
            <a:r>
              <a:rPr lang="en-US" sz="1600" baseline="30000" dirty="0">
                <a:solidFill>
                  <a:schemeClr val="bg1"/>
                </a:solidFill>
                <a:effectLst/>
                <a:latin typeface="Calibri" panose="020F0502020204030204" pitchFamily="34" charset="0"/>
                <a:ea typeface="Calibri" panose="020F0502020204030204" pitchFamily="34" charset="0"/>
              </a:rPr>
              <a:t>26</a:t>
            </a:r>
            <a:r>
              <a:rPr lang="en-US" sz="1600" dirty="0">
                <a:solidFill>
                  <a:schemeClr val="bg1"/>
                </a:solidFill>
                <a:effectLst/>
                <a:latin typeface="Calibri" panose="020F0502020204030204" pitchFamily="34" charset="0"/>
                <a:ea typeface="Calibri" panose="020F0502020204030204" pitchFamily="34" charset="0"/>
              </a:rPr>
              <a:t> Built his house on the sand”</a:t>
            </a:r>
            <a:endParaRPr lang="en-US" sz="1400" dirty="0">
              <a:solidFill>
                <a:schemeClr val="bg1"/>
              </a:solidFill>
              <a:latin typeface="Calibri" panose="020F0502020204030204" pitchFamily="34"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800" dirty="0">
                <a:solidFill>
                  <a:schemeClr val="bg1"/>
                </a:solidFill>
                <a:latin typeface="Calibri" panose="020F0502020204030204" pitchFamily="34" charset="0"/>
              </a:rPr>
              <a:t>A. The house built on the rock (24c)</a:t>
            </a:r>
          </a:p>
          <a:p>
            <a:pPr marL="0" indent="0" algn="just">
              <a:buNone/>
            </a:pPr>
            <a:r>
              <a:rPr lang="en-US" sz="2800" dirty="0">
                <a:solidFill>
                  <a:schemeClr val="bg1"/>
                </a:solidFill>
                <a:latin typeface="Calibri" panose="020F0502020204030204" pitchFamily="34" charset="0"/>
              </a:rPr>
              <a:t>B. The house built on the sand (26c)</a:t>
            </a:r>
          </a:p>
          <a:p>
            <a:pPr marL="0" indent="0" algn="just">
              <a:buNone/>
            </a:pP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94079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0" marR="0" indent="0" algn="just">
              <a:spcBef>
                <a:spcPts val="0"/>
              </a:spcBef>
              <a:spcAft>
                <a:spcPts val="0"/>
              </a:spcAft>
              <a:buNone/>
            </a:pPr>
            <a:r>
              <a:rPr lang="en-US" sz="3600" dirty="0">
                <a:solidFill>
                  <a:schemeClr val="bg1"/>
                </a:solidFill>
              </a:rPr>
              <a:t>IV. The two tests (7:25, 27)</a:t>
            </a:r>
          </a:p>
          <a:p>
            <a:pPr marL="0" marR="0" indent="0" algn="just">
              <a:spcBef>
                <a:spcPts val="0"/>
              </a:spcBef>
              <a:spcAft>
                <a:spcPts val="0"/>
              </a:spcAft>
              <a:buNone/>
            </a:pPr>
            <a:r>
              <a:rPr lang="en-US" sz="16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25 “</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the rain fell, and the floods came, and the winds blew and slammed against that house; and </a:t>
            </a:r>
            <a:r>
              <a:rPr lang="en-US" sz="1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yet</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it did not fall, for it had been founded on the rock; </a:t>
            </a:r>
            <a:r>
              <a:rPr lang="en-US" sz="1600" b="1" baseline="300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27 </a:t>
            </a:r>
            <a:r>
              <a:rPr lang="en-US" sz="1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The rain fell, and the floods came, and the winds blew and slammed against that house; and it fell—and great was its fall.”</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n-US" sz="1400" dirty="0">
              <a:solidFill>
                <a:schemeClr val="bg1"/>
              </a:solidFill>
              <a:latin typeface="Calibri" panose="020F0502020204030204" pitchFamily="34" charset="0"/>
            </a:endParaRPr>
          </a:p>
          <a:p>
            <a:pPr marL="0" indent="0" algn="just">
              <a:buNone/>
            </a:pPr>
            <a:r>
              <a:rPr lang="en-US" sz="2800" dirty="0">
                <a:solidFill>
                  <a:schemeClr val="bg1"/>
                </a:solidFill>
                <a:latin typeface="Calibri" panose="020F0502020204030204" pitchFamily="34" charset="0"/>
              </a:rPr>
              <a:t>A. Results of wisdom (25)</a:t>
            </a:r>
          </a:p>
          <a:p>
            <a:pPr marL="0" indent="0" algn="just">
              <a:buNone/>
            </a:pPr>
            <a:r>
              <a:rPr lang="en-US" sz="2800" dirty="0">
                <a:solidFill>
                  <a:schemeClr val="bg1"/>
                </a:solidFill>
                <a:latin typeface="Calibri" panose="020F0502020204030204" pitchFamily="34" charset="0"/>
              </a:rPr>
              <a:t>B. Results of foolishness (27)</a:t>
            </a:r>
          </a:p>
          <a:p>
            <a:pPr marL="0" indent="0" algn="just">
              <a:buNone/>
            </a:pPr>
            <a:endParaRPr lang="en-US" sz="14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268823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3576-37CB-40D2-9375-211F50837D17}"/>
              </a:ext>
            </a:extLst>
          </p:cNvPr>
          <p:cNvSpPr>
            <a:spLocks noGrp="1"/>
          </p:cNvSpPr>
          <p:nvPr>
            <p:ph type="title"/>
          </p:nvPr>
        </p:nvSpPr>
        <p:spPr/>
        <p:txBody>
          <a:bodyPr/>
          <a:lstStyle/>
          <a:p>
            <a:r>
              <a:rPr lang="en-US" dirty="0">
                <a:solidFill>
                  <a:schemeClr val="bg1"/>
                </a:solidFill>
              </a:rPr>
              <a:t>Parable Weather Events</a:t>
            </a:r>
          </a:p>
        </p:txBody>
      </p:sp>
      <p:sp>
        <p:nvSpPr>
          <p:cNvPr id="3" name="Content Placeholder 2">
            <a:extLst>
              <a:ext uri="{FF2B5EF4-FFF2-40B4-BE49-F238E27FC236}">
                <a16:creationId xmlns:a16="http://schemas.microsoft.com/office/drawing/2014/main" id="{0B2936B6-3B63-4169-8A08-2451E1B2A436}"/>
              </a:ext>
            </a:extLst>
          </p:cNvPr>
          <p:cNvSpPr>
            <a:spLocks noGrp="1"/>
          </p:cNvSpPr>
          <p:nvPr>
            <p:ph idx="1"/>
          </p:nvPr>
        </p:nvSpPr>
        <p:spPr/>
        <p:txBody>
          <a:bodyPr>
            <a:normAutofit/>
          </a:bodyPr>
          <a:lstStyle/>
          <a:p>
            <a:pPr marL="0" marR="0" indent="0" algn="just">
              <a:spcBef>
                <a:spcPts val="0"/>
              </a:spcBef>
              <a:spcAft>
                <a:spcPts val="0"/>
              </a:spcAft>
              <a:buNone/>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1. The Rains – Illness, loss or disappointment, sudden change for the worse in your circumstances.</a:t>
            </a:r>
          </a:p>
          <a:p>
            <a:pPr marL="0" marR="0" indent="0" algn="just">
              <a:spcBef>
                <a:spcPts val="0"/>
              </a:spcBef>
              <a:spcAft>
                <a:spcPts val="0"/>
              </a:spcAft>
              <a:buNone/>
            </a:pPr>
            <a:endPar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The Floods – In general, this would be the world, the worldly life that comes beating against us, hurling itself in its full flood tide.</a:t>
            </a:r>
          </a:p>
          <a:p>
            <a:pPr marL="0" marR="0" indent="0" algn="just">
              <a:spcBef>
                <a:spcPts val="0"/>
              </a:spcBef>
              <a:spcAft>
                <a:spcPts val="0"/>
              </a:spcAft>
              <a:buNone/>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0"/>
              </a:spcBef>
              <a:spcAft>
                <a:spcPts val="0"/>
              </a:spcAft>
              <a:buNone/>
            </a:pP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3. The Winds – Our own temptations and demonic attacks upon us, the times when we have doubts or unbelief and when we serious question.</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3199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6291</TotalTime>
  <Words>647</Words>
  <Application>Microsoft Office PowerPoint</Application>
  <PresentationFormat>On-screen Show (4:3)</PresentationFormat>
  <Paragraphs>47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The Two Foundations</vt:lpstr>
      <vt:lpstr>Matthew 7:24-27</vt:lpstr>
      <vt:lpstr>PowerPoint Presentation</vt:lpstr>
      <vt:lpstr>PowerPoint Presentation</vt:lpstr>
      <vt:lpstr>PowerPoint Presentation</vt:lpstr>
      <vt:lpstr>Matthew 7:21-23</vt:lpstr>
      <vt:lpstr>PowerPoint Presentation</vt:lpstr>
      <vt:lpstr>PowerPoint Presentation</vt:lpstr>
      <vt:lpstr>Parable Weather Events</vt:lpstr>
      <vt:lpstr>The Two Foundations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Brett's Workhorse</dc:creator>
  <cp:lastModifiedBy>Brett Yamaji</cp:lastModifiedBy>
  <cp:revision>46</cp:revision>
  <dcterms:created xsi:type="dcterms:W3CDTF">2018-07-21T18:21:19Z</dcterms:created>
  <dcterms:modified xsi:type="dcterms:W3CDTF">2021-07-24T21:59:34Z</dcterms:modified>
</cp:coreProperties>
</file>